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266" r:id="rId3"/>
    <p:sldId id="258" r:id="rId4"/>
    <p:sldId id="272" r:id="rId5"/>
    <p:sldId id="267" r:id="rId6"/>
    <p:sldId id="268" r:id="rId7"/>
    <p:sldId id="269" r:id="rId8"/>
    <p:sldId id="275" r:id="rId9"/>
    <p:sldId id="270" r:id="rId10"/>
    <p:sldId id="273" r:id="rId11"/>
    <p:sldId id="274" r:id="rId12"/>
  </p:sldIdLst>
  <p:sldSz cx="10688638" cy="7562850"/>
  <p:notesSz cx="6858000" cy="9144000"/>
  <p:defaultTextStyle>
    <a:defPPr>
      <a:defRPr lang="ru-RU"/>
    </a:defPPr>
    <a:lvl1pPr marL="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769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0">
          <p15:clr>
            <a:srgbClr val="A4A3A4"/>
          </p15:clr>
        </p15:guide>
        <p15:guide id="2" pos="3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C6"/>
    <a:srgbClr val="CCCCE5"/>
    <a:srgbClr val="B2B2D6"/>
    <a:srgbClr val="BBC4DF"/>
    <a:srgbClr val="9494C5"/>
    <a:srgbClr val="E6E6F2"/>
    <a:srgbClr val="DEDEE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86856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1350" y="-90"/>
      </p:cViewPr>
      <p:guideLst>
        <p:guide orient="horz" pos="2340"/>
        <p:guide pos="3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5" d="100"/>
          <a:sy n="155" d="100"/>
        </p:scale>
        <p:origin x="-1712" y="-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609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6475" y="4343400"/>
            <a:ext cx="484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4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1pPr>
    <a:lvl2pPr marL="497693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2pPr>
    <a:lvl3pPr marL="995384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3pPr>
    <a:lvl4pPr marL="1493076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4pPr>
    <a:lvl5pPr marL="1990769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5pPr>
    <a:lvl6pPr marL="2488460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40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32" t="4465" r="-1" b="7836"/>
          <a:stretch/>
        </p:blipFill>
        <p:spPr bwMode="auto">
          <a:xfrm>
            <a:off x="-1" y="0"/>
            <a:ext cx="7703113" cy="75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491" y="2973444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898183-7953-464F-BE7E-C2B646ED4590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5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B50CEC9-0646-47AD-B9EF-B17ACFD000C6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3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0727059-0F9A-4B00-9FB3-E9C83DA09F3E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9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1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9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5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2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2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5C3D9B-F995-4063-B77C-43030E8CA16D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6153936"/>
            <a:ext cx="9379749" cy="336178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80131" cy="37707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6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1740F416-848C-49C1-9B99-811478F0D273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79751" cy="418474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малень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AD4C5CC-045F-492A-9A18-C7FC5A7EB881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/>
          <a:lstStyle>
            <a:lvl1pPr marL="0" indent="0" algn="l">
              <a:lnSpc>
                <a:spcPts val="3400"/>
              </a:lnSpc>
              <a:buNone/>
              <a:defRPr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больш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8D76A29-24B3-4780-9B07-CF7431E02FAE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>
            <a:normAutofit/>
          </a:bodyPr>
          <a:lstStyle>
            <a:lvl1pPr marL="0" indent="0" algn="l">
              <a:lnSpc>
                <a:spcPts val="3400"/>
              </a:lnSpc>
              <a:buNone/>
              <a:defRPr sz="3300"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34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4" t="3984" b="8317"/>
          <a:stretch/>
        </p:blipFill>
        <p:spPr bwMode="auto">
          <a:xfrm>
            <a:off x="0" y="0"/>
            <a:ext cx="7894036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66" y="2756580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405063"/>
            <a:ext cx="3556410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all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en-US" dirty="0" err="1" smtClean="0"/>
              <a:t>verdana</a:t>
            </a:r>
            <a:r>
              <a:rPr lang="en-US" dirty="0" smtClean="0"/>
              <a:t> regular</a:t>
            </a:r>
            <a:r>
              <a:rPr lang="ru-RU" dirty="0" smtClean="0"/>
              <a:t> 18/17 </a:t>
            </a:r>
            <a:r>
              <a:rPr lang="ru-RU" dirty="0" err="1" smtClean="0"/>
              <a:t>рх</a:t>
            </a:r>
            <a:r>
              <a:rPr lang="ru-RU" dirty="0" smtClean="0"/>
              <a:t>. Все буквы заглавные</a:t>
            </a:r>
            <a:r>
              <a:rPr lang="en-US" dirty="0" smtClean="0"/>
              <a:t>. </a:t>
            </a:r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23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defRPr baseline="0"/>
            </a:lvl1pPr>
            <a:lvl2pPr>
              <a:lnSpc>
                <a:spcPts val="3400"/>
              </a:lnSpc>
              <a:defRPr/>
            </a:lvl2pPr>
            <a:lvl3pPr>
              <a:lnSpc>
                <a:spcPts val="3400"/>
              </a:lnSpc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6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B1823CA4-9677-4917-B0AA-86773DE4C4DA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269206"/>
            <a:ext cx="3556411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none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Verdana Regular</a:t>
            </a:r>
            <a:r>
              <a:rPr lang="ru-RU" dirty="0" smtClean="0"/>
              <a:t> 18/17</a:t>
            </a:r>
            <a:r>
              <a:rPr lang="en-US" dirty="0" smtClean="0"/>
              <a:t> 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42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405468"/>
            <a:ext cx="2913747" cy="4078842"/>
          </a:xfrm>
        </p:spPr>
        <p:txBody>
          <a:bodyPr/>
          <a:lstStyle>
            <a:lvl1pPr marL="0" marR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baseline="0"/>
            </a:lvl1pPr>
          </a:lstStyle>
          <a:p>
            <a:pPr marL="0" marR="0" lvl="0" indent="0" algn="l" defTabSz="497754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 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8" y="2405468"/>
            <a:ext cx="2913747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19532" y="2405063"/>
            <a:ext cx="2921405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3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405063"/>
            <a:ext cx="3563938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5" y="2230104"/>
            <a:ext cx="5491163" cy="4254206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aseline="0"/>
            </a:lvl1pPr>
            <a:lvl2pPr marL="840654" indent="-342900">
              <a:lnSpc>
                <a:spcPts val="3400"/>
              </a:lnSpc>
              <a:buFont typeface="Wingdings" charset="2"/>
              <a:buChar char="§"/>
              <a:defRPr/>
            </a:lvl2pPr>
            <a:lvl3pPr marL="1338407" indent="-342900">
              <a:lnSpc>
                <a:spcPts val="3400"/>
              </a:lnSpc>
              <a:buFont typeface="Wingdings" charset="2"/>
              <a:buChar char="§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045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8" y="2405063"/>
            <a:ext cx="5483459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9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>
              <a:buFont typeface="+mj-lt"/>
              <a:buAutoNum type="arabicPeriod"/>
              <a:defRPr baseline="0"/>
            </a:lvl1pPr>
            <a:lvl2pPr marL="840654" indent="-342900">
              <a:buFont typeface="+mj-lt"/>
              <a:buAutoNum type="arabicPeriod"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6" y="2405063"/>
            <a:ext cx="5487542" cy="40798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3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5505871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3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403250"/>
            <a:ext cx="6148348" cy="4073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7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4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2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81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4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0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7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4" y="4997712"/>
            <a:ext cx="2902694" cy="1479128"/>
          </a:xfrm>
        </p:spPr>
        <p:txBody>
          <a:bodyPr/>
          <a:lstStyle>
            <a:lvl1pPr marL="0" indent="0">
              <a:buFont typeface="+mj-lt"/>
              <a:buNone/>
              <a:defRPr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1" y="2271712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74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ноября</a:t>
            </a:r>
            <a:r>
              <a:rPr lang="en-US" dirty="0" smtClean="0">
                <a:solidFill>
                  <a:prstClr val="black"/>
                </a:solidFill>
                <a:latin typeface="Verdana"/>
                <a:cs typeface="Verdana"/>
              </a:rPr>
              <a:t> 2014 </a:t>
            </a:r>
            <a:r>
              <a:rPr lang="en-US" dirty="0" err="1" smtClean="0">
                <a:solidFill>
                  <a:prstClr val="black"/>
                </a:solidFill>
                <a:latin typeface="Verdana"/>
                <a:cs typeface="Verdana"/>
              </a:rPr>
              <a:t>года</a:t>
            </a:r>
            <a:endParaRPr lang="ru-RU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6" y="5886676"/>
            <a:ext cx="9379749" cy="634984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754" indent="0">
              <a:buFont typeface="+mj-lt"/>
              <a:buNone/>
              <a:defRPr/>
            </a:lvl2pPr>
            <a:lvl3pPr marL="1338407" indent="-342900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7" y="2405063"/>
            <a:ext cx="9380131" cy="322015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16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E254ED9B-C8A7-4655-A1BB-6E2B998FA009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10158"/>
          </a:xfrm>
        </p:spPr>
        <p:txBody>
          <a:bodyPr/>
          <a:lstStyle>
            <a:lvl1pPr>
              <a:lnSpc>
                <a:spcPts val="3400"/>
              </a:lnSpc>
              <a:defRPr b="1" cap="all" baseline="0"/>
            </a:lvl1pPr>
            <a:lvl2pPr>
              <a:lnSpc>
                <a:spcPts val="3400"/>
              </a:lnSpc>
              <a:defRPr b="1" cap="all"/>
            </a:lvl2pPr>
            <a:lvl3pPr>
              <a:lnSpc>
                <a:spcPts val="3400"/>
              </a:lnSpc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10123"/>
            <a:ext cx="3563938" cy="33501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6E879A5B-6D8C-4DD2-B771-FF0A94D7CFD6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405468"/>
            <a:ext cx="2913747" cy="4078842"/>
          </a:xfrm>
        </p:spPr>
        <p:txBody>
          <a:bodyPr/>
          <a:lstStyle>
            <a:lvl1pPr marL="0" marR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 baseline="0"/>
            </a:lvl1pPr>
            <a:lvl2pPr>
              <a:defRPr sz="1100"/>
            </a:lvl2pPr>
          </a:lstStyle>
          <a:p>
            <a:pPr marL="0" marR="0" lvl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 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9" y="2405468"/>
            <a:ext cx="2913747" cy="4078842"/>
          </a:xfrm>
        </p:spPr>
        <p:txBody>
          <a:bodyPr>
            <a:normAutofit/>
          </a:bodyPr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34318" y="2285113"/>
            <a:ext cx="2906619" cy="419919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7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 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0D79C4E-E639-4253-B192-C3D69172FC09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20123"/>
            <a:ext cx="3563938" cy="333015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00157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="1" cap="all" baseline="0"/>
            </a:lvl1pPr>
            <a:lvl2pPr marL="840550" indent="-342857">
              <a:lnSpc>
                <a:spcPts val="3400"/>
              </a:lnSpc>
              <a:buFont typeface="Wingdings" charset="2"/>
              <a:buChar char="§"/>
              <a:defRPr b="1" cap="all"/>
            </a:lvl2pPr>
            <a:lvl3pPr marL="1338241" indent="-342857">
              <a:lnSpc>
                <a:spcPts val="3400"/>
              </a:lnSpc>
              <a:buFont typeface="Wingdings" charset="2"/>
              <a:buChar char="§"/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04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FFD0FEE-B3CA-4D12-B897-FF955A6663FD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80651" y="2405468"/>
            <a:ext cx="3559908" cy="4078842"/>
          </a:xfrm>
        </p:spPr>
        <p:txBody>
          <a:bodyPr/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9" y="2278544"/>
            <a:ext cx="5483459" cy="42063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81343942-7015-4151-82F9-CA5C9134D195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/>
          <a:lstStyle>
            <a:lvl1pPr>
              <a:buFont typeface="+mj-lt"/>
              <a:buAutoNum type="arabicPeriod"/>
              <a:defRPr sz="1100" baseline="0"/>
            </a:lvl1pPr>
            <a:lvl2pPr marL="840550" indent="-342857">
              <a:buFont typeface="+mj-lt"/>
              <a:buAutoNum type="arabicPeriod"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5" y="2269206"/>
            <a:ext cx="5487543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4A5015E-74F0-4CC7-846D-CCCF2FD4C712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="0" baseline="0"/>
            </a:lvl1pPr>
            <a:lvl2pPr marL="497693" indent="0">
              <a:buFont typeface="+mj-lt"/>
              <a:buNone/>
              <a:defRPr sz="1100" b="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8" y="2269205"/>
            <a:ext cx="5505871" cy="4207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8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710A502A-952E-48B8-9CAE-8B1D515E683A}" type="datetime1">
              <a:rPr lang="ru-RU" smtClean="0">
                <a:latin typeface="Verdana"/>
                <a:cs typeface="Verdana"/>
              </a:rPr>
              <a:t>26.05.2016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4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 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278543"/>
            <a:ext cx="6148348" cy="4198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4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ru-RU" smtClean="0"/>
              <a:t>Руководство по шаблонам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07" y="245116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33094D84-FCB6-4484-BF78-B9A3DD511B09}" type="datetime1">
              <a:rPr lang="ru-RU" smtClean="0"/>
              <a:t>26.05.2016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80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53" r:id="rId3"/>
    <p:sldLayoutId id="2147483661" r:id="rId4"/>
    <p:sldLayoutId id="2147483655" r:id="rId5"/>
    <p:sldLayoutId id="2147483654" r:id="rId6"/>
    <p:sldLayoutId id="2147483656" r:id="rId7"/>
    <p:sldLayoutId id="2147483662" r:id="rId8"/>
    <p:sldLayoutId id="2147483664" r:id="rId9"/>
    <p:sldLayoutId id="2147483658" r:id="rId10"/>
    <p:sldLayoutId id="2147483663" r:id="rId11"/>
    <p:sldLayoutId id="2147483659" r:id="rId12"/>
    <p:sldLayoutId id="2147483660" r:id="rId13"/>
    <p:sldLayoutId id="2147483667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hf hdr="0" ftr="0"/>
  <p:txStyles>
    <p:titleStyle>
      <a:lvl1pPr indent="0" algn="l" defTabSz="497693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269" indent="-373269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750" indent="-311058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230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1922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614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18" y="930320"/>
            <a:ext cx="9383139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3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EVOLUTION OF INNOVATION  ECOSYSTEM IN RUSSIA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" y="245115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defTabSz="497754"/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 err="1" smtClean="0">
                <a:solidFill>
                  <a:prstClr val="black"/>
                </a:solidFill>
              </a:rPr>
              <a:t>ноября</a:t>
            </a:r>
            <a:r>
              <a:rPr lang="en-US" dirty="0" smtClean="0">
                <a:solidFill>
                  <a:prstClr val="black"/>
                </a:solidFill>
              </a:rPr>
              <a:t> 2014 </a:t>
            </a:r>
            <a:r>
              <a:rPr lang="en-US" dirty="0" err="1" smtClean="0">
                <a:solidFill>
                  <a:prstClr val="black"/>
                </a:solidFill>
              </a:rPr>
              <a:t>года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pPr defTabSz="497754"/>
            <a:fld id="{270CC76C-CF9A-B645-A5DE-487E37C771FE}" type="slidenum">
              <a:rPr lang="ru-RU" smtClean="0"/>
              <a:pPr defTabSz="497754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79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77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indent="0" algn="l" defTabSz="497754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315" indent="-373315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850" indent="-311096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384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2138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891" indent="-248877" algn="l" defTabSz="497754" rtl="0" eaLnBrk="1" latinLnBrk="0" hangingPunct="1">
        <a:lnSpc>
          <a:spcPts val="1700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BACIS-FIGURES-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14" y="4494030"/>
            <a:ext cx="187833" cy="162687"/>
          </a:xfrm>
          <a:prstGeom prst="rect">
            <a:avLst/>
          </a:prstGeom>
        </p:spPr>
      </p:pic>
      <p:pic>
        <p:nvPicPr>
          <p:cNvPr id="4" name="Изображение 3" descr="BACIS-FIGURES-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9" y="5472079"/>
            <a:ext cx="246507" cy="246507"/>
          </a:xfrm>
          <a:prstGeom prst="rect">
            <a:avLst/>
          </a:prstGeom>
        </p:spPr>
      </p:pic>
      <p:pic>
        <p:nvPicPr>
          <p:cNvPr id="5" name="Изображение 4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35" y="6257412"/>
            <a:ext cx="179070" cy="206121"/>
          </a:xfrm>
          <a:prstGeom prst="rect">
            <a:avLst/>
          </a:prstGeom>
        </p:spPr>
      </p:pic>
      <p:pic>
        <p:nvPicPr>
          <p:cNvPr id="6" name="Изображение 5" descr="BACIS-FIGURES-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87" y="2565645"/>
            <a:ext cx="131064" cy="250698"/>
          </a:xfrm>
          <a:prstGeom prst="rect">
            <a:avLst/>
          </a:prstGeom>
        </p:spPr>
      </p:pic>
      <p:pic>
        <p:nvPicPr>
          <p:cNvPr id="7" name="Изображение 6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46" y="2330072"/>
            <a:ext cx="187833" cy="162687"/>
          </a:xfrm>
          <a:prstGeom prst="rect">
            <a:avLst/>
          </a:prstGeom>
        </p:spPr>
      </p:pic>
      <p:pic>
        <p:nvPicPr>
          <p:cNvPr id="8" name="Изображение 7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49" y="2610222"/>
            <a:ext cx="179070" cy="206121"/>
          </a:xfrm>
          <a:prstGeom prst="rect">
            <a:avLst/>
          </a:prstGeom>
        </p:spPr>
      </p:pic>
      <p:pic>
        <p:nvPicPr>
          <p:cNvPr id="9" name="Изображение 8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54" y="6257412"/>
            <a:ext cx="357759" cy="412242"/>
          </a:xfrm>
          <a:prstGeom prst="rect">
            <a:avLst/>
          </a:prstGeom>
        </p:spPr>
      </p:pic>
      <p:pic>
        <p:nvPicPr>
          <p:cNvPr id="12" name="Изображение 11" descr="BACIS-FIGURES-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7" y="743851"/>
            <a:ext cx="357759" cy="412242"/>
          </a:xfrm>
          <a:prstGeom prst="rect">
            <a:avLst/>
          </a:prstGeom>
        </p:spPr>
      </p:pic>
      <p:pic>
        <p:nvPicPr>
          <p:cNvPr id="13" name="Изображение 12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19" y="1017501"/>
            <a:ext cx="131064" cy="250698"/>
          </a:xfrm>
          <a:prstGeom prst="rect">
            <a:avLst/>
          </a:prstGeom>
        </p:spPr>
      </p:pic>
      <p:pic>
        <p:nvPicPr>
          <p:cNvPr id="16" name="Изображение 15" descr="BACIS-FIGURES-1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10" y="1268199"/>
            <a:ext cx="492633" cy="492633"/>
          </a:xfrm>
          <a:prstGeom prst="rect">
            <a:avLst/>
          </a:prstGeom>
        </p:spPr>
      </p:pic>
      <p:pic>
        <p:nvPicPr>
          <p:cNvPr id="18" name="Изображение 17" descr="BACIS-FIGURES-3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32" y="6042713"/>
            <a:ext cx="492633" cy="492633"/>
          </a:xfrm>
          <a:prstGeom prst="rect">
            <a:avLst/>
          </a:prstGeom>
        </p:spPr>
      </p:pic>
      <p:pic>
        <p:nvPicPr>
          <p:cNvPr id="19" name="Изображение 18" descr="BACIS-FIGURES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51" y="1117129"/>
            <a:ext cx="179070" cy="206121"/>
          </a:xfrm>
          <a:prstGeom prst="rect">
            <a:avLst/>
          </a:prstGeom>
        </p:spPr>
      </p:pic>
      <p:pic>
        <p:nvPicPr>
          <p:cNvPr id="20" name="Изображение 19" descr="BACIS-FIGURES-0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1" y="1229028"/>
            <a:ext cx="357759" cy="412242"/>
          </a:xfrm>
          <a:prstGeom prst="rect">
            <a:avLst/>
          </a:prstGeom>
        </p:spPr>
      </p:pic>
      <p:pic>
        <p:nvPicPr>
          <p:cNvPr id="21" name="Изображение 20" descr="BACIS-FIGURES-17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73" y="4575374"/>
            <a:ext cx="262509" cy="501015"/>
          </a:xfrm>
          <a:prstGeom prst="rect">
            <a:avLst/>
          </a:prstGeom>
        </p:spPr>
      </p:pic>
      <p:pic>
        <p:nvPicPr>
          <p:cNvPr id="22" name="Изображение 21" descr="BACIS-FIGURES-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68" y="6426110"/>
            <a:ext cx="357759" cy="412242"/>
          </a:xfrm>
          <a:prstGeom prst="rect">
            <a:avLst/>
          </a:prstGeom>
        </p:spPr>
      </p:pic>
      <p:pic>
        <p:nvPicPr>
          <p:cNvPr id="24" name="Изображение 23" descr="BACIS-FIGURES-2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48" y="1829057"/>
            <a:ext cx="262509" cy="501015"/>
          </a:xfrm>
          <a:prstGeom prst="rect">
            <a:avLst/>
          </a:prstGeom>
        </p:spPr>
      </p:pic>
      <p:pic>
        <p:nvPicPr>
          <p:cNvPr id="25" name="Изображение 24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47" y="1747713"/>
            <a:ext cx="187833" cy="162687"/>
          </a:xfrm>
          <a:prstGeom prst="rect">
            <a:avLst/>
          </a:prstGeom>
        </p:spPr>
      </p:pic>
      <p:pic>
        <p:nvPicPr>
          <p:cNvPr id="27" name="Изображение 26" descr="BACIS-FIGURES-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6013381"/>
            <a:ext cx="187833" cy="162687"/>
          </a:xfrm>
          <a:prstGeom prst="rect">
            <a:avLst/>
          </a:prstGeom>
        </p:spPr>
      </p:pic>
      <p:pic>
        <p:nvPicPr>
          <p:cNvPr id="29" name="Изображение 28" descr="BACIS-FIGURES-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05" y="6747701"/>
            <a:ext cx="187833" cy="162687"/>
          </a:xfrm>
          <a:prstGeom prst="rect">
            <a:avLst/>
          </a:prstGeom>
        </p:spPr>
      </p:pic>
      <p:pic>
        <p:nvPicPr>
          <p:cNvPr id="31" name="Изображение 30" descr="BACIS-FIGURES-2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92" y="980271"/>
            <a:ext cx="131064" cy="250698"/>
          </a:xfrm>
          <a:prstGeom prst="rect">
            <a:avLst/>
          </a:prstGeom>
        </p:spPr>
      </p:pic>
      <p:pic>
        <p:nvPicPr>
          <p:cNvPr id="32" name="Изображение 31" descr="BACIS-FIGURES-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713" y="6659690"/>
            <a:ext cx="131064" cy="250698"/>
          </a:xfrm>
          <a:prstGeom prst="rect">
            <a:avLst/>
          </a:prstGeom>
        </p:spPr>
      </p:pic>
      <p:pic>
        <p:nvPicPr>
          <p:cNvPr id="33" name="Изображение 32" descr="BACIS-FIGURES-3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48" y="740662"/>
            <a:ext cx="179070" cy="206121"/>
          </a:xfrm>
          <a:prstGeom prst="rect">
            <a:avLst/>
          </a:prstGeom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3870151" y="5303520"/>
            <a:ext cx="6684638" cy="20508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indent="0" algn="l" defTabSz="497754" rtl="0" eaLnBrk="1" latinLnBrk="0" hangingPunct="1">
              <a:lnSpc>
                <a:spcPts val="3400"/>
              </a:lnSpc>
              <a:spcBef>
                <a:spcPts val="0"/>
              </a:spcBef>
              <a:buNone/>
              <a:defRPr sz="3300" b="1" i="0" kern="1200" cap="all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400" dirty="0" smtClean="0"/>
              <a:t>Вакуумная теплоизоляция на основе модифицированного диатомита </a:t>
            </a:r>
            <a:r>
              <a:rPr lang="ru-RU" sz="2400" dirty="0" err="1" smtClean="0"/>
              <a:t>атемарского</a:t>
            </a:r>
            <a:r>
              <a:rPr lang="ru-RU" sz="2400" dirty="0" smtClean="0"/>
              <a:t> месторождения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69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</p:spPr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2601201"/>
            <a:ext cx="9379750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Киселёв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Николаевич - аспирант ФГБОУ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«МГУ им. Н.П. Огарёва». Тел. 8 951 055 74 44.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nicolay1992@MAIL.RU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63605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Разработчики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0807" y="2398002"/>
            <a:ext cx="9632723" cy="23771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П.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Масштаев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Г., Киселев Н. Н.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Архитектурно-строительный факультет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«МГУ им. Н.П. Огарёва».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Термостат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вакуумной теплоизоляции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Разработка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1653419"/>
            <a:ext cx="9379750" cy="23771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ea typeface="Adobe Fangsong Std R" pitchFamily="18" charset="-128"/>
              </a:rPr>
              <a:t>В странах северного пояса Европы имеется устойчивая тенденция повышения требований к теплозащите зданий. Эта задача решается в основном увеличением толщины слоя теплоизоляции, что, однако, усложняет выполнение работ и уменьшает полезную площадь сооружений. Поэтому создание и применение  высокоэффективного теплоизоляционного материал а является в настоящее время актуальной задачей в строительстве. Обладая ультранизким значением теплопроводности, вакуумная теплоизоляция может стать решением этой проблемы. Современные технологии позволяет производить </a:t>
            </a:r>
            <a:r>
              <a:rPr lang="ru-RU" dirty="0" err="1"/>
              <a:t>вакуумированные</a:t>
            </a:r>
            <a:r>
              <a:rPr lang="ru-RU" dirty="0"/>
              <a:t> изделия с наполнителем из пористых материалов </a:t>
            </a:r>
            <a:r>
              <a:rPr lang="ru-RU" dirty="0">
                <a:ea typeface="Adobe Fangsong Std R" pitchFamily="18" charset="-128"/>
              </a:rPr>
              <a:t> с коэффициентом теплопроводности  ниже 0,002 Вт/(м • К), что более чем на порядок превосходит показатели  традиционно используемых в строительстве утеплителей.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Adobe Fangsong Std R" pitchFamily="18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387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готовое изделие</a:t>
            </a:r>
            <a:endParaRPr lang="ru-RU" dirty="0"/>
          </a:p>
        </p:txBody>
      </p:sp>
      <p:pic>
        <p:nvPicPr>
          <p:cNvPr id="1026" name="Picture 2" descr="E:\презентация\Готовое издел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662974"/>
            <a:ext cx="7437029" cy="460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продукта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19" y="1591936"/>
            <a:ext cx="9753677" cy="50143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Высокоэффективная </a:t>
            </a:r>
            <a:r>
              <a:rPr lang="ru-RU" sz="1600" dirty="0"/>
              <a:t>вакуумно-порошковая теплоизоляция на основе модифицированного диатомита </a:t>
            </a:r>
            <a:r>
              <a:rPr lang="ru-RU" sz="1600" dirty="0" err="1"/>
              <a:t>Атемарского</a:t>
            </a:r>
            <a:r>
              <a:rPr lang="ru-RU" sz="1600" dirty="0"/>
              <a:t> месторождения. </a:t>
            </a:r>
            <a:endParaRPr lang="ru-RU" sz="16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Наши </a:t>
            </a:r>
            <a:r>
              <a:rPr lang="ru-RU" sz="1600" dirty="0"/>
              <a:t>теплоизоляционные изделия превосходят по теплотехническим характеристикам традиционные изоляционные материалы в 5-10 раз. </a:t>
            </a:r>
            <a:endParaRPr lang="ru-RU" sz="16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600" dirty="0" smtClean="0"/>
              <a:t>Утеплитель </a:t>
            </a:r>
            <a:r>
              <a:rPr lang="ru-RU" sz="1600" dirty="0"/>
              <a:t>не горюч </a:t>
            </a:r>
            <a:endParaRPr lang="ru-RU" sz="16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600" dirty="0"/>
              <a:t>Экологически стерилен </a:t>
            </a:r>
            <a:endParaRPr lang="ru-RU" sz="16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600" dirty="0"/>
              <a:t>материал можно применять многократно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600" dirty="0"/>
              <a:t>не требует утилизации</a:t>
            </a:r>
            <a:endParaRPr lang="ru-RU" sz="16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600" dirty="0"/>
              <a:t>уменьшение общей толщины и веса конструкции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600" dirty="0"/>
              <a:t>существенное повышение энергетической эффективности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600" dirty="0"/>
              <a:t>большие возможности для решения эстетических задач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600" dirty="0"/>
              <a:t>- Использование дешевых материалов-наполнителей, которые сопоставимы по характеристикам с более дорогими аналогами, позволяет снизить стоимость конечного продукта в 5-10 раз.</a:t>
            </a:r>
          </a:p>
          <a:p>
            <a:pPr algn="ctr">
              <a:lnSpc>
                <a:spcPct val="10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788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Области применения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65980" y="1477796"/>
            <a:ext cx="9383138" cy="4293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>Устройство теплового контура здания</a:t>
            </a:r>
            <a:endParaRPr lang="ru-R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8" y="1990568"/>
            <a:ext cx="6575788" cy="46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9" y="4043929"/>
            <a:ext cx="3626167" cy="325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8903" y="962181"/>
            <a:ext cx="796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/>
              <a:t>Системы структурного и модульного  остекления фасадов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26" y="4043930"/>
            <a:ext cx="5379653" cy="3250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26" y="1590977"/>
            <a:ext cx="5379653" cy="22705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80" y="1590978"/>
            <a:ext cx="3626166" cy="23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916093"/>
            <a:ext cx="9379750" cy="23771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>Автомобилестроение</a:t>
            </a:r>
            <a:endParaRPr lang="ru-RU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8" y="1287476"/>
            <a:ext cx="8091121" cy="26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4"/>
          <p:cNvSpPr>
            <a:spLocks noGrp="1"/>
          </p:cNvSpPr>
          <p:nvPr>
            <p:ph type="body" sz="quarter" idx="13"/>
          </p:nvPr>
        </p:nvSpPr>
        <p:spPr>
          <a:xfrm>
            <a:off x="528642" y="4064417"/>
            <a:ext cx="8881827" cy="44048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>Вагоностроение</a:t>
            </a:r>
            <a:endParaRPr lang="ru-RU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33" y="4598473"/>
            <a:ext cx="8088036" cy="233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1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/>
          <p:cNvSpPr>
            <a:spLocks noGrp="1"/>
          </p:cNvSpPr>
          <p:nvPr>
            <p:ph type="body" sz="quarter" idx="13"/>
          </p:nvPr>
        </p:nvSpPr>
        <p:spPr>
          <a:xfrm>
            <a:off x="3592286" y="1073022"/>
            <a:ext cx="3226525" cy="6251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>медицина</a:t>
            </a:r>
            <a:endParaRPr lang="ru-RU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81" y="1471341"/>
            <a:ext cx="7331299" cy="239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4"/>
          <p:cNvSpPr>
            <a:spLocks noGrp="1"/>
          </p:cNvSpPr>
          <p:nvPr>
            <p:ph type="body" sz="quarter" idx="13"/>
          </p:nvPr>
        </p:nvSpPr>
        <p:spPr>
          <a:xfrm>
            <a:off x="3711367" y="3981685"/>
            <a:ext cx="3226525" cy="6251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/>
              <a:t>к</a:t>
            </a:r>
            <a:r>
              <a:rPr lang="ru-RU" sz="2400" dirty="0" smtClean="0"/>
              <a:t>риогенная техника</a:t>
            </a:r>
            <a:endParaRPr lang="ru-RU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79" y="4606834"/>
            <a:ext cx="3371427" cy="241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2" y="4606833"/>
            <a:ext cx="3699204" cy="241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3024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финальной презентации по проекту 2014 v.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ample RVC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финальной презентации по проекту 2014 v.4</Template>
  <TotalTime>1755</TotalTime>
  <Words>268</Words>
  <Application>Microsoft Office PowerPoint</Application>
  <PresentationFormat>Произвольный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Шаблон финальной презентации по проекту 2014 v.4</vt:lpstr>
      <vt:lpstr>Example RVC_2014</vt:lpstr>
      <vt:lpstr>Презентация PowerPoint</vt:lpstr>
      <vt:lpstr>Разработчики</vt:lpstr>
      <vt:lpstr>Разработка</vt:lpstr>
      <vt:lpstr>готовое изделие</vt:lpstr>
      <vt:lpstr>Описание продукта</vt:lpstr>
      <vt:lpstr>Области применения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Eugenia U. Larina</dc:creator>
  <cp:lastModifiedBy>user</cp:lastModifiedBy>
  <cp:revision>94</cp:revision>
  <dcterms:created xsi:type="dcterms:W3CDTF">2014-12-16T12:04:45Z</dcterms:created>
  <dcterms:modified xsi:type="dcterms:W3CDTF">2016-05-26T10:26:58Z</dcterms:modified>
</cp:coreProperties>
</file>